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D29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527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524304" y="1828800"/>
            <a:ext cx="9144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  <a:latin typeface="Lato"/>
              </a:rPr>
              <a:t>Senior Recognition
Template Pack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3695" y="3429000"/>
            <a:ext cx="1524304" cy="384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524304" y="3810304"/>
            <a:ext cx="9144000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FFFFFF"/>
                </a:solidFill>
                <a:latin typeface="Lato Light"/>
              </a:rPr>
              <a:t>Legacy certificates, retirement tributes &amp; career retrospectives for long-tenure employees</a:t>
            </a:r>
          </a:p>
        </p:txBody>
      </p:sp>
      <p:pic>
        <p:nvPicPr>
          <p:cNvPr id="6" name="Picture 5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1695" y="457200"/>
            <a:ext cx="10668304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1D293D"/>
                </a:solidFill>
                <a:latin typeface="Lato"/>
              </a:rPr>
              <a:t>Senior Recognition — Preparation Checklist</a:t>
            </a:r>
          </a:p>
        </p:txBody>
      </p:sp>
      <p:sp>
        <p:nvSpPr>
          <p:cNvPr id="4" name="Rectangle 3"/>
          <p:cNvSpPr/>
          <p:nvPr/>
        </p:nvSpPr>
        <p:spPr>
          <a:xfrm>
            <a:off x="761695" y="1067104"/>
            <a:ext cx="2286000" cy="384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1695" y="1371600"/>
            <a:ext cx="10668304" cy="5105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Confirm exact tenure and milestone bracket (10 / 20 / 25yr / retirement)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Collect career milestones from HR records + manager + employee (3 weeks before)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Gather 3–5 written tributes from peers, direct reports, senior leader (2 weeks before)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Draft legacy certificate commendation — specific, not generic (2 weeks before)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For 20yr+: coordinate with family — private celebration component required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Collect minimum 3–4 leadership signatures (CEO required for 20yr+)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For retirement: employee reviews and approves legacy statement before ceremony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Order tenure-appropriate gift — never generic objects at senior milestones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Schedule event: department event (10yr) / company-wide + private (20yr+)</a:t>
            </a:r>
          </a:p>
          <a:p>
            <a:pPr algn="l">
              <a:spcAft>
                <a:spcPts val="380"/>
              </a:spcAft>
            </a:pPr>
            <a:r>
              <a:rPr sz="1300" b="0">
                <a:solidFill>
                  <a:srgbClr val="1D293D"/>
                </a:solidFill>
                <a:latin typeface="Lato"/>
              </a:rPr>
              <a:t>   ☐  Post recognition highlights to company channel after the event</a:t>
            </a:r>
          </a:p>
        </p:txBody>
      </p:sp>
      <p:pic>
        <p:nvPicPr>
          <p:cNvPr id="6" name="Picture 5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1695" y="304495"/>
            <a:ext cx="10668304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6D05"/>
                </a:solidFill>
                <a:latin typeface="Lato"/>
              </a:rPr>
              <a:t>How to Use This Template Pack</a:t>
            </a:r>
          </a:p>
        </p:txBody>
      </p:sp>
      <p:sp>
        <p:nvSpPr>
          <p:cNvPr id="4" name="Rectangle 3"/>
          <p:cNvSpPr/>
          <p:nvPr/>
        </p:nvSpPr>
        <p:spPr>
          <a:xfrm>
            <a:off x="761695" y="914400"/>
            <a:ext cx="2286000" cy="38404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1695" y="1143000"/>
            <a:ext cx="10668304" cy="5333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1 — BUILD THE CAREER RETROSPECTIVE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Collect 3–5 key milestones from the employee's tenure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Interview their direct reports, peers, and manager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Compile into a 2–3 slide career timeline for the ceremony</a:t>
            </a:r>
          </a:p>
          <a:p>
            <a:pPr algn="l">
              <a:spcAft>
                <a:spcPts val="320"/>
              </a:spcAft>
            </a:pP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2 — COLLECT LEADERSHIP TRIBUTES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Gather 3–5 written tributes (2–3 paragraphs each)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One memory + one contribution + one legacy statement per tribute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Tributes from direct reports often land harder than leadership tributes</a:t>
            </a:r>
          </a:p>
          <a:p>
            <a:pPr algn="l">
              <a:spcAft>
                <a:spcPts val="320"/>
              </a:spcAft>
            </a:pP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3 — DESIGN THE LEGACY CERTIFICATE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Use the senior certificate layout with the full tenure span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Include a specific legacy statement — never use generic language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CEO signature required for 20yr+ milestones</a:t>
            </a:r>
          </a:p>
          <a:p>
            <a:pPr algn="l">
              <a:spcAft>
                <a:spcPts val="320"/>
              </a:spcAft>
            </a:pP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STEP 4 — PLAN THE RECOGNITION MOMENT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10yr: department event or team dinner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20yr+: company-wide moment AND a private celebration</a:t>
            </a:r>
          </a:p>
          <a:p>
            <a:pPr algn="l">
              <a:spcAft>
                <a:spcPts val="320"/>
              </a:spcAft>
            </a:pPr>
            <a:r>
              <a:rPr sz="1200" b="0">
                <a:solidFill>
                  <a:srgbClr val="1D293D"/>
                </a:solidFill>
                <a:latin typeface="Lato"/>
              </a:rPr>
              <a:t>   •  Retirement: involve family — private dinner + public ceremony</a:t>
            </a:r>
          </a:p>
        </p:txBody>
      </p:sp>
      <p:pic>
        <p:nvPicPr>
          <p:cNvPr id="6" name="Picture 5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CERTIFICATE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10-Year Legacy Certificate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Decade milestone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Town hall or company event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CEO signature required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10-YEAR CONTRIBUTION &amp; LEGACY AWARD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Presented to:  [Employee Full Name]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Tenure:  [Start Year] – [Current Year]  ·  A Decade of Service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Commendation: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'A decade of steady contribution that shaped [team/department]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in ways that outlast any single project or quarter.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Thank you for the standard you have set.'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Authorized Signatures: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Manager: _______________  Dept Head: _______________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HR Leader: _______________  CEO: _______________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Gift:  $500+ executive dinner, travel credit, or named award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Presentation:  Town hall or company-wide event (not a standup)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Note:  4 signatures signal organizational memory — the company noticed.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CERTIFICATE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20-Year Legacy Award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Major institutional milestone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Family involvement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CEO + Board signatures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20-YEAR LEGACY AWARD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Presented to:  [Employee Full Name]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Tenure:  [Start Year] – [Current Year]  ·  Twenty Years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Commendation: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'Twenty years of building the systems, the culture, and the people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that define who we are as a company.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What you built here will be visible long after any one project.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Thank you for choosing to make this your home.'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Signatures:  CEO  ·  Founder / Board  ·  HR Leader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Gift:  $1,000+ travel, named honor, or significant monetary award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Family involvement: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Coordinate with family — private celebration component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Personal letter sent to employee's home from CEO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Board-level acknowledgment appropriate at this milestone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CERTIFICATE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25-Year Distinguished Service Award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25-year milestone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Board recognition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Named honor recommended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25-YEAR DISTINGUISHED SERVICE AWARD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Presented to:  [Employee Full Name]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Tenure:  [Start Year] – [Current Year]  ·  Twenty-Five Years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Commendation: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'A quarter century of contribution that no role or title can fully capture.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You are part of what this company is.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Thank you for choosing to build it here —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and for everything that outlasts your name on an org chart.'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Signatures:  CEO  ·  Board Chair  ·  Founder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Gift:  Executive event + significant award + named recognition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   (meeting room, award in their name, or foundation contribution)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Note:  Generic gifts (mugs, plaques) are inappropriate at this level.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The gift must match the weight of the milestone.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TRIBUTE STRUCTURE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Retirement Tribute Slide Deck (5 Slides)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15+ years tenure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Retiring employees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Employee approves before ceremony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RETIREMENT TRIBUTE DECK — 5-SLIDE STRUCTURE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Slide 1 — Career Timeline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Key roles, milestones, and years in chronological order.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Include company context: 'when [Name] joined, we had [N] employees.'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Slide 2 — 3 Key Contributions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Name 3 projects or initiatives explicitly with their measured impact.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'Led [project] that resulted in [outcome]' — not generic summaries.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Slide 3 — Peer &amp; Direct Report Tributes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3–5 quotes (2–3 sentences each) from people who worked closely with them.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Collect before the ceremony — read each quote aloud with the contributor's name.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Slide 4 — Legacy Statement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Co-authored by HR + CEO + direct manager.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Employee reviews and approves before the ceremony.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Slide 5 — Thank You &amp; Farewell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Team photo. Signed card. Family acknowledgment by name if present.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TRIBUTE GUIDE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How to Write a Senior Employee Tribute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Peer tributes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Manager tributes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Leadership tributes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TRIBUTE WRITING STRUCTURE (2–3 paragraphs)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PARAGRAPH 1 — One Specific Memory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'I still remember when [Name] [specific situation] in [year].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What [he/she/they] did was [specific action]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and the result was [named outcome].'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PARAGRAPH 2 — One Specific Contribution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'Beyond that moment, [Name] shaped [team/system/culture]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by [specific contribution].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That [system / practice / culture element] is still here today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because of [him/her/them].'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PARAGRAPH 3 — Legacy Statement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'What [Name] leaves behind is not just [role or output] —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it is [the culture they built, the people they developed,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the standard they set].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This company is better for having had [Name] in it.'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Test: read it aloud. Generic = rewrite. Too much like a eulogy = add future energy.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SCENARIO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Scenario — Senior Individual Contributor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Senior IC (no management role)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Deep domain expertise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Institutional memory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RECOGNIZING SENIOR INDIVIDUAL CONTRIBUTORS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The challenge: ICs' legacy is often harder to name — be precise.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Focus on systems, processes, or knowledge they built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Name the problems only they could solve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Collect tributes from internal customers and cross-functional partners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Certificate commendation for senior IC: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'For [N] years of building the [system/process/knowledge base]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that [team/company] depends on daily.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The [outcome] we achieve today is possible because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[Name] solved [specific hard problem] in [year].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 That contribution outlasts any title or org chart.'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Common mistake: framing recognition only through their last 2–3 years.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Fix: honor the full arc of their contribution — not just recent output.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Gift:  Experience credit or named technical fellowship at this level.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5895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495" y="228600"/>
            <a:ext cx="761695" cy="761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6D05"/>
                </a:solidFill>
                <a:latin typeface="Lato"/>
              </a:rPr>
              <a:t>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495" y="838504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6D05"/>
                </a:solidFill>
                <a:latin typeface="Lato"/>
              </a:rPr>
              <a:t>SCENARIO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495" y="1143000"/>
            <a:ext cx="3657600" cy="609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D293D"/>
                </a:solidFill>
                <a:latin typeface="Lato"/>
              </a:rPr>
              <a:t>Scenario — Remote Senior Employee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495" y="1904695"/>
            <a:ext cx="3657600" cy="1524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504"/>
            <a:ext cx="335310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3104" cy="1067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Remote 10yr+ employee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Distributed team context</a:t>
            </a:r>
          </a:p>
          <a:p>
            <a:pPr algn="l">
              <a:spcAft>
                <a:spcPts val="28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Digital + physical ceremony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0695" y="228600"/>
            <a:ext cx="7696504" cy="609630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295" y="685800"/>
            <a:ext cx="7239304" cy="5349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RECOGNIZING REMOTE SENIOR EMPLOYEES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Recognition moment — remote adaptation: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Mail the certificate to their home address — not a digital PDF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Include a personal handwritten note from the CEO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Schedule a dedicated Zoom ceremony (not a tagged message in Slack)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Invite their direct team to join the Zoom call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Career retrospective — remote delivery: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Share 5-slide retrospective on screen during the ceremony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Read each tribute aloud with the contributor's name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Record the ceremony and send the recording to the employee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Gift for remote senior employees: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Travel credit or experience (not a branded object)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Executive dinner in their city with company leadership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   •  Video message from the founding team or CEO</a:t>
            </a:r>
          </a:p>
          <a:p>
            <a:pPr>
              <a:spcAft>
                <a:spcPts val="160"/>
              </a:spcAft>
            </a:pP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Critical: 'We emailed a certificate' is not senior recognition.</a:t>
            </a:r>
          </a:p>
          <a:p>
            <a:pPr>
              <a:spcAft>
                <a:spcPts val="240"/>
              </a:spcAft>
            </a:pPr>
            <a:r>
              <a:rPr sz="1100" b="0">
                <a:solidFill>
                  <a:srgbClr val="1D293D"/>
                </a:solidFill>
                <a:latin typeface="Lato"/>
              </a:rPr>
              <a:t>The investment must match the tenure milestone — remote or not.</a:t>
            </a:r>
          </a:p>
        </p:txBody>
      </p:sp>
      <p:pic>
        <p:nvPicPr>
          <p:cNvPr id="11" name="Picture 10" descr="v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015" y="6476695"/>
            <a:ext cx="1471269" cy="21482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