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D29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1524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524000" y="1828800"/>
            <a:ext cx="9144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Lato"/>
              </a:rPr>
              <a:t>Employee Recognition
Award Templates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0" y="3429000"/>
            <a:ext cx="1524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524000" y="3810000"/>
            <a:ext cx="9144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FFFFFF"/>
                </a:solidFill>
                <a:latin typeface="Lato Light"/>
              </a:rPr>
              <a:t>Professional award certificate designs and nomination frameworks</a:t>
            </a: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2000" y="304800"/>
            <a:ext cx="106680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D293D"/>
                </a:solidFill>
                <a:latin typeface="Lato"/>
              </a:rPr>
              <a:t>How to Use This Pack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914400"/>
            <a:ext cx="2286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2000" y="1143000"/>
            <a:ext cx="10668000" cy="53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600" b="1">
                <a:solidFill>
                  <a:srgbClr val="1D293D"/>
                </a:solidFill>
                <a:latin typeface="Lato"/>
              </a:rPr>
              <a:t>Included Award Templates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Award certificate designs for 3 common recognition categories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Nomination criteria and scoring rubric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Presentation script template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600" b="1">
                <a:solidFill>
                  <a:srgbClr val="1D293D"/>
                </a:solidFill>
                <a:latin typeface="Lato"/>
              </a:rPr>
              <a:t>Customization Guide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Replace [bracketed] fields with your company details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Add your company logo in place of the placeholder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Adjust award categories to match your company values</a:t>
            </a: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304800" y="304800"/>
            <a:ext cx="11582400" cy="6248400"/>
          </a:xfrm>
          <a:prstGeom prst="rect">
            <a:avLst/>
          </a:prstGeom>
          <a:solidFill>
            <a:srgbClr val="F5F7FA"/>
          </a:solidFill>
          <a:ln w="12700">
            <a:solidFill>
              <a:srgbClr val="1D29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6D0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33400" y="533400"/>
            <a:ext cx="11125200" cy="5791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2000" y="762000"/>
            <a:ext cx="106680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6D05"/>
                </a:solidFill>
                <a:latin typeface="Lato"/>
              </a:rPr>
              <a:t>CERTIFICATE OF RECOGNITION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1295400"/>
            <a:ext cx="106680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>
                <a:solidFill>
                  <a:srgbClr val="1D293D"/>
                </a:solidFill>
                <a:latin typeface="Lato"/>
              </a:rPr>
              <a:t>Employee of the Month</a:t>
            </a:r>
          </a:p>
        </p:txBody>
      </p:sp>
      <p:sp>
        <p:nvSpPr>
          <p:cNvPr id="7" name="Rectangle 6"/>
          <p:cNvSpPr/>
          <p:nvPr/>
        </p:nvSpPr>
        <p:spPr>
          <a:xfrm>
            <a:off x="5334000" y="2057400"/>
            <a:ext cx="1524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62000" y="2286000"/>
            <a:ext cx="106680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45556C"/>
                </a:solidFill>
                <a:latin typeface="Lato Light"/>
              </a:rPr>
              <a:t>This award is presented to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2000" y="2743200"/>
            <a:ext cx="106680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>
                <a:solidFill>
                  <a:srgbClr val="1D293D"/>
                </a:solidFill>
                <a:latin typeface="Lato"/>
              </a:rPr>
              <a:t>[Employee Name]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0" y="3429000"/>
            <a:ext cx="3048000" cy="19050"/>
          </a:xfrm>
          <a:prstGeom prst="rect">
            <a:avLst/>
          </a:prstGeom>
          <a:solidFill>
            <a:srgbClr val="E0E5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62000" y="3581400"/>
            <a:ext cx="106680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45556C"/>
                </a:solidFill>
                <a:latin typeface="Lato Light"/>
              </a:rPr>
              <a:t>In recognition of outstanding performance and dedication to excellence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2000" y="3962400"/>
            <a:ext cx="106680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45556C"/>
                </a:solidFill>
                <a:latin typeface="Lato Light"/>
              </a:rPr>
              <a:t>[Month, Year]  •  [Company Name]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24000" y="4724400"/>
            <a:ext cx="38100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45556C"/>
                </a:solidFill>
                <a:latin typeface="Lato"/>
              </a:rPr>
              <a:t>________________________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24000" y="5029200"/>
            <a:ext cx="38100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>
                <a:solidFill>
                  <a:srgbClr val="45556C"/>
                </a:solidFill>
                <a:latin typeface="Lato Light"/>
              </a:rPr>
              <a:t>[Manager Name &amp; Title]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0" y="4724400"/>
            <a:ext cx="38100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45556C"/>
                </a:solidFill>
                <a:latin typeface="Lato"/>
              </a:rPr>
              <a:t>________________________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8000" y="5029200"/>
            <a:ext cx="38100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>
                <a:solidFill>
                  <a:srgbClr val="45556C"/>
                </a:solidFill>
                <a:latin typeface="Lato Light"/>
              </a:rPr>
              <a:t>[CEO/HR Head Name &amp; Title]</a:t>
            </a:r>
          </a:p>
        </p:txBody>
      </p:sp>
      <p:pic>
        <p:nvPicPr>
          <p:cNvPr id="17" name="Picture 16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D29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304800" y="304800"/>
            <a:ext cx="11582400" cy="6248400"/>
          </a:xfrm>
          <a:prstGeom prst="rect">
            <a:avLst/>
          </a:prstGeom>
          <a:solidFill>
            <a:srgbClr val="1D293D"/>
          </a:solidFill>
          <a:ln w="12700">
            <a:solidFill>
              <a:srgbClr val="FF6D0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2000" y="762000"/>
            <a:ext cx="106680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6D05"/>
                </a:solidFill>
                <a:latin typeface="Lato"/>
              </a:rPr>
              <a:t>INNOVATION AWARD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295400"/>
            <a:ext cx="106680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Lato"/>
              </a:rPr>
              <a:t>Thinking Beyond Boundaries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0" y="2057400"/>
            <a:ext cx="1524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62000" y="2286000"/>
            <a:ext cx="106680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FFFFFF"/>
                </a:solidFill>
                <a:latin typeface="Lato Light"/>
              </a:rPr>
              <a:t>Awarded to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2743200"/>
            <a:ext cx="106680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>
                <a:solidFill>
                  <a:srgbClr val="FF6D05"/>
                </a:solidFill>
                <a:latin typeface="Lato"/>
              </a:rPr>
              <a:t>[Employee Name]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2000" y="3505200"/>
            <a:ext cx="1066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FFFFFF"/>
                </a:solidFill>
                <a:latin typeface="Lato Light"/>
              </a:rPr>
              <a:t>For [Specific Innovation — e.g., developing an automated workflow
that reduced processing time by 40%]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2000" y="4038600"/>
            <a:ext cx="106680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FFFFFF"/>
                </a:solidFill>
                <a:latin typeface="Lato Light"/>
              </a:rPr>
              <a:t>[Date]  •  [Company Name]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000" y="4724400"/>
            <a:ext cx="38100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FFFFFF"/>
                </a:solidFill>
                <a:latin typeface="Lato"/>
              </a:rPr>
              <a:t>________________________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24000" y="5029200"/>
            <a:ext cx="38100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>
                <a:solidFill>
                  <a:srgbClr val="FFFFFF"/>
                </a:solidFill>
                <a:latin typeface="Lato Light"/>
              </a:rPr>
              <a:t>[Presenter Name &amp; Title]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0" y="4724400"/>
            <a:ext cx="38100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FFFFFF"/>
                </a:solidFill>
                <a:latin typeface="Lato"/>
              </a:rPr>
              <a:t>________________________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0" y="5029200"/>
            <a:ext cx="38100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>
                <a:solidFill>
                  <a:srgbClr val="FFFFFF"/>
                </a:solidFill>
                <a:latin typeface="Lato Light"/>
              </a:rPr>
              <a:t>[CEO/HR Head Name &amp; Title]</a:t>
            </a:r>
          </a:p>
        </p:txBody>
      </p:sp>
      <p:pic>
        <p:nvPicPr>
          <p:cNvPr id="14" name="Picture 13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304800" y="304800"/>
            <a:ext cx="11582400" cy="6248400"/>
          </a:xfrm>
          <a:prstGeom prst="rect">
            <a:avLst/>
          </a:prstGeom>
          <a:solidFill>
            <a:srgbClr val="F5F7FA"/>
          </a:solidFill>
          <a:ln w="12700">
            <a:solidFill>
              <a:srgbClr val="1D29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6D0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62000" y="762000"/>
            <a:ext cx="106680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6D05"/>
                </a:solidFill>
                <a:latin typeface="Lato"/>
              </a:rPr>
              <a:t>TEAM EXCELLENCE AWARD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1295400"/>
            <a:ext cx="106680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>
                <a:solidFill>
                  <a:srgbClr val="1D293D"/>
                </a:solidFill>
                <a:latin typeface="Lato"/>
              </a:rPr>
              <a:t>Stronger Together</a:t>
            </a:r>
          </a:p>
        </p:txBody>
      </p:sp>
      <p:sp>
        <p:nvSpPr>
          <p:cNvPr id="6" name="Rectangle 5"/>
          <p:cNvSpPr/>
          <p:nvPr/>
        </p:nvSpPr>
        <p:spPr>
          <a:xfrm>
            <a:off x="5334000" y="2057400"/>
            <a:ext cx="1524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62000" y="2286000"/>
            <a:ext cx="106680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45556C"/>
                </a:solidFill>
                <a:latin typeface="Lato Light"/>
              </a:rPr>
              <a:t>Presented to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2000" y="2743200"/>
            <a:ext cx="106680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>
                <a:solidFill>
                  <a:srgbClr val="1D293D"/>
                </a:solidFill>
                <a:latin typeface="Lato"/>
              </a:rPr>
              <a:t>[Team Name / Department]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2000" y="3505200"/>
            <a:ext cx="1066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45556C"/>
                </a:solidFill>
                <a:latin typeface="Lato Light"/>
              </a:rPr>
              <a:t>For exceptional teamwork and collaboration in achieving
[Specific Achievement — e.g., launching Project X ahead of schedule]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2000" y="4038600"/>
            <a:ext cx="106680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45556C"/>
                </a:solidFill>
                <a:latin typeface="Lato Light"/>
              </a:rPr>
              <a:t>[Date]  •  [Company Name]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24000" y="4724400"/>
            <a:ext cx="38100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45556C"/>
                </a:solidFill>
                <a:latin typeface="Lato"/>
              </a:rPr>
              <a:t>________________________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24000" y="5029200"/>
            <a:ext cx="38100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>
                <a:solidFill>
                  <a:srgbClr val="45556C"/>
                </a:solidFill>
                <a:latin typeface="Lato Light"/>
              </a:rPr>
              <a:t>[VP/Director Name &amp; Title]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0" y="4724400"/>
            <a:ext cx="38100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45556C"/>
                </a:solidFill>
                <a:latin typeface="Lato"/>
              </a:rPr>
              <a:t>________________________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0" y="5029200"/>
            <a:ext cx="38100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>
                <a:solidFill>
                  <a:srgbClr val="45556C"/>
                </a:solidFill>
                <a:latin typeface="Lato Light"/>
              </a:rPr>
              <a:t>[CEO Name &amp; Title]</a:t>
            </a:r>
          </a:p>
        </p:txBody>
      </p:sp>
      <p:pic>
        <p:nvPicPr>
          <p:cNvPr id="15" name="Picture 14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FRAMEWORK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Award Nomination
&amp; Scoring Rubric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Standardized evaluation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Fair and transparent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All award categories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Nomination Criteria (Score each 1-5)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1. Impact: Did the contribution produce measurable results?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2. Alignment: Does it reflect company values?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3. Consistency: Is this a pattern or one-time event?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4. Scope: How many people/teams benefited?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5. Initiative: Was this self-driven or assigned?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Scoring Guide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5 = Exceptional — Far exceeded expectations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4 = Excellent — Exceeded expectations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3 = Good — Met expectations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2 = Satisfactory — Partially met expectations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1 = Needs evidence — Insufficient demonstration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Award Threshold: Average score ≥ 4.0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SCRIPT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Award Presentation
Script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Award ceremony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All-hands meetings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Team celebrations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Presentation Script Template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"Today, I'm thrilled to present the [Award Name] to someone who truly embodies [Company Value].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Over the past [Time Period], [Employee Name] has [Specific Achievement]. What makes this especially remarkable is [What Set It Apart].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The impact has been significant: [Quantifiable Result]. But beyond the numbers, [Name] has [Qualitative Impact — e.g., inspired the team, mentored others, set a new standard].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Please join me in congratulating [Employee Name]!"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Tip: Practice the script, make eye contact, and pause for applause.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2000" y="457200"/>
            <a:ext cx="106680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D293D"/>
                </a:solidFill>
                <a:latin typeface="Lato"/>
              </a:rPr>
              <a:t>Awards Program Best Practices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1066800"/>
            <a:ext cx="2286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2000" y="1371600"/>
            <a:ext cx="10668000" cy="5105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Define clear, measurable criteria for each award category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Use a standardized nomination form and scoring rubric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Include peer nominations, not just manager nominations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Rotate award committee members to prevent bias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Announce awards publicly — visibility amplifies impact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Pair certificates with tangible rewards (gift cards, extra PTO, etc.)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Keep records of all winners to ensure equitable distribution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Collect winner stories for internal communications</a:t>
            </a:r>
          </a:p>
          <a:p>
            <a:pPr>
              <a:spcAft>
                <a:spcPts val="400"/>
              </a:spcAft>
            </a:pP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