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2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D293D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152400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524000" y="1828800"/>
            <a:ext cx="91440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400" b="1">
                <a:solidFill>
                  <a:srgbClr val="FFFFFF"/>
                </a:solidFill>
                <a:latin typeface="Lato"/>
              </a:rPr>
              <a:t>Peer-to-Peer
Recognition Templates</a:t>
            </a:r>
          </a:p>
        </p:txBody>
      </p:sp>
      <p:sp>
        <p:nvSpPr>
          <p:cNvPr id="4" name="Rectangle 3"/>
          <p:cNvSpPr/>
          <p:nvPr/>
        </p:nvSpPr>
        <p:spPr>
          <a:xfrm>
            <a:off x="5334000" y="3429000"/>
            <a:ext cx="1524000" cy="38100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524000" y="3810000"/>
            <a:ext cx="9144000" cy="76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0">
                <a:solidFill>
                  <a:srgbClr val="FFFFFF"/>
                </a:solidFill>
                <a:latin typeface="Lato Light"/>
              </a:rPr>
              <a:t>Ready-to-use templates for building a culture of everyday recognition</a:t>
            </a:r>
          </a:p>
        </p:txBody>
      </p:sp>
      <p:pic>
        <p:nvPicPr>
          <p:cNvPr id="6" name="Picture 5" descr="vc_logo_foot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0320" y="6477000"/>
            <a:ext cx="1471353" cy="21824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76200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62000" y="304800"/>
            <a:ext cx="10668000" cy="609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>
                <a:solidFill>
                  <a:srgbClr val="1D293D"/>
                </a:solidFill>
                <a:latin typeface="Lato"/>
              </a:rPr>
              <a:t>How to Use This Pack</a:t>
            </a:r>
          </a:p>
        </p:txBody>
      </p:sp>
      <p:sp>
        <p:nvSpPr>
          <p:cNvPr id="4" name="Rectangle 3"/>
          <p:cNvSpPr/>
          <p:nvPr/>
        </p:nvSpPr>
        <p:spPr>
          <a:xfrm>
            <a:off x="762000" y="914400"/>
            <a:ext cx="2286000" cy="38100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62000" y="1143000"/>
            <a:ext cx="10668000" cy="53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600" b="1">
                <a:solidFill>
                  <a:srgbClr val="1D293D"/>
                </a:solidFill>
                <a:latin typeface="Lato"/>
              </a:rPr>
              <a:t>Getting Started</a:t>
            </a:r>
          </a:p>
          <a:p>
            <a:pPr>
              <a:spcAft>
                <a:spcPts val="600"/>
              </a:spcAft>
            </a:pPr>
            <a:r>
              <a:rPr sz="1300" b="0">
                <a:solidFill>
                  <a:srgbClr val="45556C"/>
                </a:solidFill>
                <a:latin typeface="Lato Light"/>
              </a:rPr>
              <a:t>   •  These templates provide a plug-and-play framework for peer recognition</a:t>
            </a:r>
          </a:p>
          <a:p>
            <a:pPr>
              <a:spcAft>
                <a:spcPts val="600"/>
              </a:spcAft>
            </a:pPr>
            <a:r>
              <a:rPr sz="1300" b="0">
                <a:solidFill>
                  <a:srgbClr val="45556C"/>
                </a:solidFill>
                <a:latin typeface="Lato Light"/>
              </a:rPr>
              <a:t>   •  Customize bracketed fields with specific, genuine details</a:t>
            </a:r>
          </a:p>
          <a:p>
            <a:pPr>
              <a:spcAft>
                <a:spcPts val="600"/>
              </a:spcAft>
            </a:pPr>
            <a:r>
              <a:rPr sz="1300" b="0">
                <a:solidFill>
                  <a:srgbClr val="45556C"/>
                </a:solidFill>
                <a:latin typeface="Lato Light"/>
              </a:rPr>
              <a:t>   •  Choose the template that best fits the recognition moment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600" b="1">
                <a:solidFill>
                  <a:srgbClr val="1D293D"/>
                </a:solidFill>
                <a:latin typeface="Lato"/>
              </a:rPr>
              <a:t>Why Peer Recognition Matters</a:t>
            </a:r>
          </a:p>
          <a:p>
            <a:pPr>
              <a:spcAft>
                <a:spcPts val="600"/>
              </a:spcAft>
            </a:pPr>
            <a:r>
              <a:rPr sz="1300" b="0">
                <a:solidFill>
                  <a:srgbClr val="45556C"/>
                </a:solidFill>
                <a:latin typeface="Lato Light"/>
              </a:rPr>
              <a:t>   •  83% of employees say recognition from peers is more fulfilling than manager recognition</a:t>
            </a:r>
          </a:p>
          <a:p>
            <a:pPr>
              <a:spcAft>
                <a:spcPts val="600"/>
              </a:spcAft>
            </a:pPr>
            <a:r>
              <a:rPr sz="1300" b="0">
                <a:solidFill>
                  <a:srgbClr val="45556C"/>
                </a:solidFill>
                <a:latin typeface="Lato Light"/>
              </a:rPr>
              <a:t>   •  Builds stronger team bonds and psychological safety</a:t>
            </a:r>
          </a:p>
          <a:p>
            <a:pPr>
              <a:spcAft>
                <a:spcPts val="600"/>
              </a:spcAft>
            </a:pPr>
            <a:r>
              <a:rPr sz="1300" b="0">
                <a:solidFill>
                  <a:srgbClr val="45556C"/>
                </a:solidFill>
                <a:latin typeface="Lato Light"/>
              </a:rPr>
              <a:t>   •  Creates a self-sustaining culture of appreciation</a:t>
            </a:r>
          </a:p>
        </p:txBody>
      </p:sp>
      <p:pic>
        <p:nvPicPr>
          <p:cNvPr id="6" name="Picture 5" descr="vc_logo_foot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0320" y="6477000"/>
            <a:ext cx="1471353" cy="218243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76200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04800" y="228600"/>
            <a:ext cx="762000" cy="76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800" b="1">
                <a:solidFill>
                  <a:srgbClr val="FF6D05"/>
                </a:solidFill>
                <a:latin typeface="Lato"/>
              </a:rPr>
              <a:t>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800" y="838200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>
                <a:solidFill>
                  <a:srgbClr val="FF6D05"/>
                </a:solidFill>
                <a:latin typeface="Lato"/>
              </a:rPr>
              <a:t>TEMPLATE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800" y="1143000"/>
            <a:ext cx="3657600" cy="609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>
                <a:solidFill>
                  <a:srgbClr val="1D293D"/>
                </a:solidFill>
                <a:latin typeface="Lato"/>
              </a:rPr>
              <a:t>Shout-Out Message
Template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04800" y="1905000"/>
            <a:ext cx="3657600" cy="15240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981200"/>
            <a:ext cx="33528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FF6D05"/>
                </a:solidFill>
                <a:latin typeface="Lato"/>
              </a:rPr>
              <a:t>Best For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286000"/>
            <a:ext cx="3352800" cy="106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100" b="0">
                <a:solidFill>
                  <a:srgbClr val="45556C"/>
                </a:solidFill>
                <a:latin typeface="Lato Light"/>
              </a:rPr>
              <a:t>   •  Quick recognition</a:t>
            </a:r>
          </a:p>
          <a:p>
            <a:pPr>
              <a:spcAft>
                <a:spcPts val="600"/>
              </a:spcAft>
            </a:pPr>
            <a:r>
              <a:rPr sz="1100" b="0">
                <a:solidFill>
                  <a:srgbClr val="45556C"/>
                </a:solidFill>
                <a:latin typeface="Lato Light"/>
              </a:rPr>
              <a:t>   •  Daily wins</a:t>
            </a:r>
          </a:p>
          <a:p>
            <a:pPr>
              <a:spcAft>
                <a:spcPts val="600"/>
              </a:spcAft>
            </a:pPr>
            <a:r>
              <a:rPr sz="1100" b="0">
                <a:solidFill>
                  <a:srgbClr val="45556C"/>
                </a:solidFill>
                <a:latin typeface="Lato Light"/>
              </a:rPr>
              <a:t>   •  Slack/Teams messages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191000" y="228600"/>
            <a:ext cx="7696200" cy="60960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419600" y="685800"/>
            <a:ext cx="72390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300" b="1">
                <a:solidFill>
                  <a:srgbClr val="1D293D"/>
                </a:solidFill>
                <a:latin typeface="Lato"/>
              </a:rPr>
              <a:t>Peer Shout-Out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Hey [Name]! 🎉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I just wanted to give you a huge shout-out for [Specific Action]. Your [Skill/Quality] really made a difference when [Situation].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The way you [Specific Behavior] helped our team [Positive Outcome]. It's awesome working with someone who [Positive Trait].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Thanks for being such a great teammate!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— [Your Name]</a:t>
            </a:r>
          </a:p>
        </p:txBody>
      </p:sp>
      <p:pic>
        <p:nvPicPr>
          <p:cNvPr id="11" name="Picture 10" descr="vc_logo_foot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0320" y="6477000"/>
            <a:ext cx="1471353" cy="218243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76200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04800" y="228600"/>
            <a:ext cx="762000" cy="76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800" b="1">
                <a:solidFill>
                  <a:srgbClr val="FF6D05"/>
                </a:solidFill>
                <a:latin typeface="Lato"/>
              </a:rPr>
              <a:t>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800" y="838200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>
                <a:solidFill>
                  <a:srgbClr val="FF6D05"/>
                </a:solidFill>
                <a:latin typeface="Lato"/>
              </a:rPr>
              <a:t>TEMPLATE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800" y="1143000"/>
            <a:ext cx="3657600" cy="609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>
                <a:solidFill>
                  <a:srgbClr val="1D293D"/>
                </a:solidFill>
                <a:latin typeface="Lato"/>
              </a:rPr>
              <a:t>Nomination Form
Template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04800" y="1905000"/>
            <a:ext cx="3657600" cy="15240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981200"/>
            <a:ext cx="33528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FF6D05"/>
                </a:solidFill>
                <a:latin typeface="Lato"/>
              </a:rPr>
              <a:t>Best For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286000"/>
            <a:ext cx="3352800" cy="106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100" b="0">
                <a:solidFill>
                  <a:srgbClr val="45556C"/>
                </a:solidFill>
                <a:latin typeface="Lato Light"/>
              </a:rPr>
              <a:t>   •  Formal recognition programs</a:t>
            </a:r>
          </a:p>
          <a:p>
            <a:pPr>
              <a:spcAft>
                <a:spcPts val="600"/>
              </a:spcAft>
            </a:pPr>
            <a:r>
              <a:rPr sz="1100" b="0">
                <a:solidFill>
                  <a:srgbClr val="45556C"/>
                </a:solidFill>
                <a:latin typeface="Lato Light"/>
              </a:rPr>
              <a:t>   •  Award nominations</a:t>
            </a:r>
          </a:p>
          <a:p>
            <a:pPr>
              <a:spcAft>
                <a:spcPts val="600"/>
              </a:spcAft>
            </a:pPr>
            <a:r>
              <a:rPr sz="1100" b="0">
                <a:solidFill>
                  <a:srgbClr val="45556C"/>
                </a:solidFill>
                <a:latin typeface="Lato Light"/>
              </a:rPr>
              <a:t>   •  Quarterly awards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191000" y="228600"/>
            <a:ext cx="7696200" cy="60960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419600" y="685800"/>
            <a:ext cx="72390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300" b="1">
                <a:solidFill>
                  <a:srgbClr val="1D293D"/>
                </a:solidFill>
                <a:latin typeface="Lato"/>
              </a:rPr>
              <a:t>Peer Nomination Form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FF6D05"/>
                </a:solidFill>
                <a:latin typeface="Lato"/>
              </a:rPr>
              <a:t>[Nominee Name]: ___________________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FF6D05"/>
                </a:solidFill>
                <a:latin typeface="Lato"/>
              </a:rPr>
              <a:t>[Nominator Name]: ___________________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FF6D05"/>
                </a:solidFill>
                <a:latin typeface="Lato"/>
              </a:rPr>
              <a:t>[Date]: ___________________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FF6D05"/>
                </a:solidFill>
                <a:latin typeface="Lato"/>
              </a:rPr>
              <a:t>[Department]: ___________________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300" b="1">
                <a:solidFill>
                  <a:srgbClr val="1D293D"/>
                </a:solidFill>
                <a:latin typeface="Lato"/>
              </a:rPr>
              <a:t>Recognition Category: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☐ Innovation  ☐ Collaboration  ☐ Leadership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☐ Customer Focus  ☐ Going Above &amp; Beyond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300" b="1">
                <a:solidFill>
                  <a:srgbClr val="1D293D"/>
                </a:solidFill>
                <a:latin typeface="Lato"/>
              </a:rPr>
              <a:t>What did this person do?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FF6D05"/>
                </a:solidFill>
                <a:latin typeface="Lato"/>
              </a:rPr>
              <a:t>[Describe the specific action, project, or behavior]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300" b="1">
                <a:solidFill>
                  <a:srgbClr val="1D293D"/>
                </a:solidFill>
                <a:latin typeface="Lato"/>
              </a:rPr>
              <a:t>What impact did it have?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FF6D05"/>
                </a:solidFill>
                <a:latin typeface="Lato"/>
              </a:rPr>
              <a:t>[Describe the measurable or observable outcome]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300" b="1">
                <a:solidFill>
                  <a:srgbClr val="1D293D"/>
                </a:solidFill>
                <a:latin typeface="Lato"/>
              </a:rPr>
              <a:t>Which company value does this reflect?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FF6D05"/>
                </a:solidFill>
                <a:latin typeface="Lato"/>
              </a:rPr>
              <a:t>[Select or describe the relevant value]</a:t>
            </a:r>
          </a:p>
        </p:txBody>
      </p:sp>
      <p:pic>
        <p:nvPicPr>
          <p:cNvPr id="11" name="Picture 10" descr="vc_logo_foot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0320" y="6477000"/>
            <a:ext cx="1471353" cy="218243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76200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04800" y="228600"/>
            <a:ext cx="762000" cy="76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800" b="1">
                <a:solidFill>
                  <a:srgbClr val="FF6D05"/>
                </a:solidFill>
                <a:latin typeface="Lato"/>
              </a:rPr>
              <a:t>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800" y="838200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>
                <a:solidFill>
                  <a:srgbClr val="FF6D05"/>
                </a:solidFill>
                <a:latin typeface="Lato"/>
              </a:rPr>
              <a:t>TEMPLATE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800" y="1143000"/>
            <a:ext cx="3657600" cy="609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>
                <a:solidFill>
                  <a:srgbClr val="1D293D"/>
                </a:solidFill>
                <a:latin typeface="Lato"/>
              </a:rPr>
              <a:t>Recognition Wall
Post Template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04800" y="1905000"/>
            <a:ext cx="3657600" cy="15240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981200"/>
            <a:ext cx="33528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FF6D05"/>
                </a:solidFill>
                <a:latin typeface="Lato"/>
              </a:rPr>
              <a:t>Best For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286000"/>
            <a:ext cx="3352800" cy="106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100" b="0">
                <a:solidFill>
                  <a:srgbClr val="45556C"/>
                </a:solidFill>
                <a:latin typeface="Lato Light"/>
              </a:rPr>
              <a:t>   •  Recognition boards</a:t>
            </a:r>
          </a:p>
          <a:p>
            <a:pPr>
              <a:spcAft>
                <a:spcPts val="600"/>
              </a:spcAft>
            </a:pPr>
            <a:r>
              <a:rPr sz="1100" b="0">
                <a:solidFill>
                  <a:srgbClr val="45556C"/>
                </a:solidFill>
                <a:latin typeface="Lato Light"/>
              </a:rPr>
              <a:t>   •  Digital walls</a:t>
            </a:r>
          </a:p>
          <a:p>
            <a:pPr>
              <a:spcAft>
                <a:spcPts val="600"/>
              </a:spcAft>
            </a:pPr>
            <a:r>
              <a:rPr sz="1100" b="0">
                <a:solidFill>
                  <a:srgbClr val="45556C"/>
                </a:solidFill>
                <a:latin typeface="Lato Light"/>
              </a:rPr>
              <a:t>   •  Company intranet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191000" y="228600"/>
            <a:ext cx="7696200" cy="60960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419600" y="685800"/>
            <a:ext cx="72390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300" b="1">
                <a:solidFill>
                  <a:srgbClr val="1D293D"/>
                </a:solidFill>
                <a:latin typeface="Lato"/>
              </a:rPr>
              <a:t>Recognition Wall Post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⭐  KUDOS TO [NAME]  ⭐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For: [One-line description of achievement]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"[Name] went above and beyond when [specific situation]. Their [quality] resulted in [outcome], and our whole team benefited."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— Recognized by [Your Name], [Department]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Company Value: [Value Name]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Date: [Date]</a:t>
            </a:r>
          </a:p>
        </p:txBody>
      </p:sp>
      <p:pic>
        <p:nvPicPr>
          <p:cNvPr id="11" name="Picture 10" descr="vc_logo_foot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0320" y="6477000"/>
            <a:ext cx="1471353" cy="218243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76200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04800" y="228600"/>
            <a:ext cx="762000" cy="76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800" b="1">
                <a:solidFill>
                  <a:srgbClr val="FF6D05"/>
                </a:solidFill>
                <a:latin typeface="Lato"/>
              </a:rPr>
              <a:t>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800" y="838200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>
                <a:solidFill>
                  <a:srgbClr val="FF6D05"/>
                </a:solidFill>
                <a:latin typeface="Lato"/>
              </a:rPr>
              <a:t>TEMPLATE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800" y="1143000"/>
            <a:ext cx="3657600" cy="609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>
                <a:solidFill>
                  <a:srgbClr val="1D293D"/>
                </a:solidFill>
                <a:latin typeface="Lato"/>
              </a:rPr>
              <a:t>Thank You Note
Template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04800" y="1905000"/>
            <a:ext cx="3657600" cy="15240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981200"/>
            <a:ext cx="33528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FF6D05"/>
                </a:solidFill>
                <a:latin typeface="Lato"/>
              </a:rPr>
              <a:t>Best For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286000"/>
            <a:ext cx="3352800" cy="106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100" b="0">
                <a:solidFill>
                  <a:srgbClr val="45556C"/>
                </a:solidFill>
                <a:latin typeface="Lato Light"/>
              </a:rPr>
              <a:t>   •  Personal appreciation</a:t>
            </a:r>
          </a:p>
          <a:p>
            <a:pPr>
              <a:spcAft>
                <a:spcPts val="600"/>
              </a:spcAft>
            </a:pPr>
            <a:r>
              <a:rPr sz="1100" b="0">
                <a:solidFill>
                  <a:srgbClr val="45556C"/>
                </a:solidFill>
                <a:latin typeface="Lato Light"/>
              </a:rPr>
              <a:t>   •  Handwritten or digital notes</a:t>
            </a:r>
          </a:p>
          <a:p>
            <a:pPr>
              <a:spcAft>
                <a:spcPts val="600"/>
              </a:spcAft>
            </a:pPr>
            <a:r>
              <a:rPr sz="1100" b="0">
                <a:solidFill>
                  <a:srgbClr val="45556C"/>
                </a:solidFill>
                <a:latin typeface="Lato Light"/>
              </a:rPr>
              <a:t>   •  After receiving help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191000" y="228600"/>
            <a:ext cx="7696200" cy="60960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419600" y="685800"/>
            <a:ext cx="72390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300" b="1">
                <a:solidFill>
                  <a:srgbClr val="1D293D"/>
                </a:solidFill>
                <a:latin typeface="Lato"/>
              </a:rPr>
              <a:t>Personal Thank You Note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Dear [Name],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I wanted to take a moment to personally thank you for [Specific Action].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When I was working on [Task/Project], your willingness to [How They Helped] made all the difference. I was particularly impressed by your [Specific Skill].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Your support helped me [Positive Outcome], and I genuinely appreciate it. It's colleagues like you who make [Company Name] such a great place to work.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With gratitude,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FF6D05"/>
                </a:solidFill>
                <a:latin typeface="Lato"/>
              </a:rPr>
              <a:t>[Your Name]</a:t>
            </a:r>
          </a:p>
        </p:txBody>
      </p:sp>
      <p:pic>
        <p:nvPicPr>
          <p:cNvPr id="11" name="Picture 10" descr="vc_logo_foot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0320" y="6477000"/>
            <a:ext cx="1471353" cy="218243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76200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04800" y="228600"/>
            <a:ext cx="762000" cy="76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800" b="1">
                <a:solidFill>
                  <a:srgbClr val="FF6D05"/>
                </a:solidFill>
                <a:latin typeface="Lato"/>
              </a:rPr>
              <a:t>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800" y="838200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>
                <a:solidFill>
                  <a:srgbClr val="FF6D05"/>
                </a:solidFill>
                <a:latin typeface="Lato"/>
              </a:rPr>
              <a:t>TEMPLATE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800" y="1143000"/>
            <a:ext cx="3657600" cy="609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>
                <a:solidFill>
                  <a:srgbClr val="1D293D"/>
                </a:solidFill>
                <a:latin typeface="Lato"/>
              </a:rPr>
              <a:t>Team Meeting
Shout-Out Script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04800" y="1905000"/>
            <a:ext cx="3657600" cy="15240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981200"/>
            <a:ext cx="33528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FF6D05"/>
                </a:solidFill>
                <a:latin typeface="Lato"/>
              </a:rPr>
              <a:t>Best For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286000"/>
            <a:ext cx="3352800" cy="106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100" b="0">
                <a:solidFill>
                  <a:srgbClr val="45556C"/>
                </a:solidFill>
                <a:latin typeface="Lato Light"/>
              </a:rPr>
              <a:t>   •  Weekly stand-ups</a:t>
            </a:r>
          </a:p>
          <a:p>
            <a:pPr>
              <a:spcAft>
                <a:spcPts val="600"/>
              </a:spcAft>
            </a:pPr>
            <a:r>
              <a:rPr sz="1100" b="0">
                <a:solidFill>
                  <a:srgbClr val="45556C"/>
                </a:solidFill>
                <a:latin typeface="Lato Light"/>
              </a:rPr>
              <a:t>   •  Team meetings</a:t>
            </a:r>
          </a:p>
          <a:p>
            <a:pPr>
              <a:spcAft>
                <a:spcPts val="600"/>
              </a:spcAft>
            </a:pPr>
            <a:r>
              <a:rPr sz="1100" b="0">
                <a:solidFill>
                  <a:srgbClr val="45556C"/>
                </a:solidFill>
                <a:latin typeface="Lato Light"/>
              </a:rPr>
              <a:t>   •  All-hands recognition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191000" y="228600"/>
            <a:ext cx="7696200" cy="60960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419600" y="685800"/>
            <a:ext cx="72390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300" b="1">
                <a:solidFill>
                  <a:srgbClr val="1D293D"/>
                </a:solidFill>
                <a:latin typeface="Lato"/>
              </a:rPr>
              <a:t>Meeting Shout-Out Script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"Before we move on, I'd like to take a moment to recognize [Name].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This [week/sprint], [Name] [Specific Achievement]. What stood out was [Specific Quality/Approach].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The result was [Measurable Outcome], which directly contributed to [Team/Company Goal].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This is a great example of our [Company Value] in action. Let's give [Name] a round of applause."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300" b="1">
                <a:solidFill>
                  <a:srgbClr val="1D293D"/>
                </a:solidFill>
                <a:latin typeface="Lato"/>
              </a:rPr>
              <a:t>Tip: Be specific, timely, and connect to values.</a:t>
            </a:r>
          </a:p>
        </p:txBody>
      </p:sp>
      <p:pic>
        <p:nvPicPr>
          <p:cNvPr id="11" name="Picture 10" descr="vc_logo_foot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0320" y="6477000"/>
            <a:ext cx="1471353" cy="218243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76200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62000" y="457200"/>
            <a:ext cx="10668000" cy="609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>
                <a:solidFill>
                  <a:srgbClr val="1D293D"/>
                </a:solidFill>
                <a:latin typeface="Lato"/>
              </a:rPr>
              <a:t>Peer Recognition Best Practices</a:t>
            </a:r>
          </a:p>
        </p:txBody>
      </p:sp>
      <p:sp>
        <p:nvSpPr>
          <p:cNvPr id="4" name="Rectangle 3"/>
          <p:cNvSpPr/>
          <p:nvPr/>
        </p:nvSpPr>
        <p:spPr>
          <a:xfrm>
            <a:off x="762000" y="1066800"/>
            <a:ext cx="2286000" cy="38100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62000" y="1371600"/>
            <a:ext cx="10668000" cy="5105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400" b="0">
                <a:solidFill>
                  <a:srgbClr val="45556C"/>
                </a:solidFill>
                <a:latin typeface="Lato Light"/>
              </a:rPr>
              <a:t>   ☐  Be specific — mention the exact action, not just "great job"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400" b="0">
                <a:solidFill>
                  <a:srgbClr val="45556C"/>
                </a:solidFill>
                <a:latin typeface="Lato Light"/>
              </a:rPr>
              <a:t>   ☐  Be timely — recognize within 24-48 hours of the action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400" b="0">
                <a:solidFill>
                  <a:srgbClr val="45556C"/>
                </a:solidFill>
                <a:latin typeface="Lato Light"/>
              </a:rPr>
              <a:t>   ☐  Connect to values — link the behavior to a company value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400" b="0">
                <a:solidFill>
                  <a:srgbClr val="45556C"/>
                </a:solidFill>
                <a:latin typeface="Lato Light"/>
              </a:rPr>
              <a:t>   ☐  Be genuine — only recognize when you truly mean it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400" b="0">
                <a:solidFill>
                  <a:srgbClr val="45556C"/>
                </a:solidFill>
                <a:latin typeface="Lato Light"/>
              </a:rPr>
              <a:t>   ☐  Be public (when appropriate) — share the praise where others can see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400" b="0">
                <a:solidFill>
                  <a:srgbClr val="45556C"/>
                </a:solidFill>
                <a:latin typeface="Lato Light"/>
              </a:rPr>
              <a:t>   ☐  Be inclusive — recognize all types of contributions, not just big wins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400" b="0">
                <a:solidFill>
                  <a:srgbClr val="45556C"/>
                </a:solidFill>
                <a:latin typeface="Lato Light"/>
              </a:rPr>
              <a:t>   ☐  Make it a habit — set a goal to recognize at least one peer per week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400" b="0">
                <a:solidFill>
                  <a:srgbClr val="45556C"/>
                </a:solidFill>
                <a:latin typeface="Lato Light"/>
              </a:rPr>
              <a:t>   ☐  Use multiple channels — Slack, email, meetings, written notes</a:t>
            </a:r>
          </a:p>
          <a:p>
            <a:pPr>
              <a:spcAft>
                <a:spcPts val="400"/>
              </a:spcAft>
            </a:pPr>
          </a:p>
        </p:txBody>
      </p:sp>
      <p:pic>
        <p:nvPicPr>
          <p:cNvPr id="6" name="Picture 5" descr="vc_logo_foot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0320" y="6477000"/>
            <a:ext cx="1471353" cy="21824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